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48" r:id="rId1"/>
  </p:sldMasterIdLst>
  <p:notesMasterIdLst>
    <p:notesMasterId r:id="rId3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6" roundtripDataSignature="AMtx7mgXXc/WPJtXYE2tBicnQlsODJ7MO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658" y="6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customschemas.google.com/relationships/presentationmetadata" Target="meta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6debbecbc0_2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6" name="Google Shape;116;g26debbecbc0_2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762d78d48a_1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g2762d78d48a_1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791db8aecc_0_2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1" name="Google Shape;131;g2791db8aecc_0_2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791db8aecc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9" name="Google Shape;139;g2791db8aecc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791db8aecc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2791db8aecc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791db8aecc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3" name="Google Shape;153;g2791db8aecc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791db8aecc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1" name="Google Shape;161;g2791db8aecc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791db8aecc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2791db8aecc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791db8aecc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2791db8aecc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791db8aecc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2791db8aecc_0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e5271de8a0_1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" name="Google Shape;60;g1e5271de8a0_1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791db8aecc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2791db8aecc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2791db8aecc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2791db8aecc_0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791db8aecc_0_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2791db8aecc_0_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791db8aecc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2791db8aecc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2791db8aecc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2791db8aecc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791db8aecc_0_1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2791db8aecc_0_1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2791db8aecc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2791db8aecc_0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2791db8aecc_0_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2791db8aecc_0_1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2791db8aecc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7" name="Google Shape;247;g2791db8aecc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2762d78d48a_1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5" name="Google Shape;255;g2762d78d48a_1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5fee922ceb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7" name="Google Shape;67;g25fee922ceb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2791db8aecc_0_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2791db8aecc_0_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791db8aecc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4" name="Google Shape;74;g2791db8aecc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2791db8aecc_0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2791db8aecc_0_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2791db8aecc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2791db8aecc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791db8aecc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2791db8aecc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791db8aecc_0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2791db8aecc_0_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791db8aecc_0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2791db8aecc_0_1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3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3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3"/>
          <p:cNvSpPr txBox="1">
            <a:spLocks noGrp="1"/>
          </p:cNvSpPr>
          <p:nvPr>
            <p:ph type="body" idx="1"/>
          </p:nvPr>
        </p:nvSpPr>
        <p:spPr>
          <a:xfrm>
            <a:off x="257325" y="1132275"/>
            <a:ext cx="8650800" cy="39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4327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665"/>
              <a:buChar char="●"/>
              <a:defRPr/>
            </a:lvl1pPr>
            <a:lvl2pPr marL="914400" lvl="1" indent="-31083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95"/>
              <a:buChar char="○"/>
              <a:defRPr/>
            </a:lvl2pPr>
            <a:lvl3pPr marL="1371600" lvl="2" indent="-31083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95"/>
              <a:buChar char="■"/>
              <a:defRPr/>
            </a:lvl3pPr>
            <a:lvl4pPr marL="1828800" lvl="3" indent="-31083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95"/>
              <a:buChar char="●"/>
              <a:defRPr/>
            </a:lvl4pPr>
            <a:lvl5pPr marL="2286000" lvl="4" indent="-31083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95"/>
              <a:buChar char="○"/>
              <a:defRPr/>
            </a:lvl5pPr>
            <a:lvl6pPr marL="2743200" lvl="5" indent="-31083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95"/>
              <a:buChar char="■"/>
              <a:defRPr/>
            </a:lvl6pPr>
            <a:lvl7pPr marL="3200400" lvl="6" indent="-31083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95"/>
              <a:buChar char="●"/>
              <a:defRPr/>
            </a:lvl7pPr>
            <a:lvl8pPr marL="3657600" lvl="7" indent="-31083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95"/>
              <a:buChar char="○"/>
              <a:defRPr/>
            </a:lvl8pPr>
            <a:lvl9pPr marL="4114800" lvl="8" indent="-31083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95"/>
              <a:buChar char="■"/>
              <a:defRPr/>
            </a:lvl9pPr>
          </a:lstStyle>
          <a:p>
            <a:endParaRPr/>
          </a:p>
        </p:txBody>
      </p:sp>
      <p:sp>
        <p:nvSpPr>
          <p:cNvPr id="16" name="Google Shape;16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" name="Google Shape;19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2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" name="Google Shape;26;p2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7" name="Google Shape;27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2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2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2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2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2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2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2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3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3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800" b="1"/>
              <a:t>Hope to Skills</a:t>
            </a:r>
            <a:endParaRPr sz="4800"/>
          </a:p>
        </p:txBody>
      </p:sp>
      <p:sp>
        <p:nvSpPr>
          <p:cNvPr id="55" name="Google Shape;55;p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1779" dirty="0">
                <a:solidFill>
                  <a:schemeClr val="dk1"/>
                </a:solidFill>
              </a:rPr>
              <a:t>Lecture</a:t>
            </a:r>
            <a:r>
              <a:rPr lang="en" sz="1779">
                <a:solidFill>
                  <a:schemeClr val="dk1"/>
                </a:solidFill>
              </a:rPr>
              <a:t># </a:t>
            </a:r>
            <a:r>
              <a:rPr lang="en" sz="1779" smtClean="0">
                <a:solidFill>
                  <a:schemeClr val="dk1"/>
                </a:solidFill>
              </a:rPr>
              <a:t>26</a:t>
            </a:r>
            <a:endParaRPr sz="1779" dirty="0">
              <a:solidFill>
                <a:schemeClr val="dk1"/>
              </a:solidFill>
            </a:endParaRPr>
          </a:p>
          <a:p>
            <a:pPr marL="274320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 sz="1779" dirty="0">
              <a:solidFill>
                <a:schemeClr val="dk1"/>
              </a:solidFill>
            </a:endParaRPr>
          </a:p>
          <a:p>
            <a:pPr marL="274320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1779" dirty="0">
                <a:solidFill>
                  <a:schemeClr val="dk1"/>
                </a:solidFill>
              </a:rPr>
              <a:t>Irfan Malik, Dr. Sheraz Naseer </a:t>
            </a:r>
            <a:endParaRPr sz="1779" dirty="0">
              <a:solidFill>
                <a:schemeClr val="dk1"/>
              </a:solidFill>
            </a:endParaRPr>
          </a:p>
        </p:txBody>
      </p:sp>
      <p:pic>
        <p:nvPicPr>
          <p:cNvPr id="56" name="Google Shape;56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825" y="4478925"/>
            <a:ext cx="2021288" cy="44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"/>
          <p:cNvPicPr preferRelativeResize="0"/>
          <p:nvPr/>
        </p:nvPicPr>
        <p:blipFill rotWithShape="1">
          <a:blip r:embed="rId4">
            <a:alphaModFix/>
          </a:blip>
          <a:srcRect t="22327" b="20051"/>
          <a:stretch/>
        </p:blipFill>
        <p:spPr>
          <a:xfrm>
            <a:off x="7425675" y="4263525"/>
            <a:ext cx="1598825" cy="879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6debbecbc0_2_7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020" b="1"/>
              <a:t>What Are Autoencoders?</a:t>
            </a:r>
            <a:endParaRPr sz="3020" b="1"/>
          </a:p>
        </p:txBody>
      </p:sp>
      <p:sp>
        <p:nvSpPr>
          <p:cNvPr id="119" name="Google Shape;119;g26debbecbc0_2_7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120" name="Google Shape;120;g26debbecbc0_2_77"/>
          <p:cNvSpPr txBox="1">
            <a:spLocks noGrp="1"/>
          </p:cNvSpPr>
          <p:nvPr>
            <p:ph type="body" idx="1"/>
          </p:nvPr>
        </p:nvSpPr>
        <p:spPr>
          <a:xfrm>
            <a:off x="257325" y="1132275"/>
            <a:ext cx="8650800" cy="39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>
                <a:solidFill>
                  <a:schemeClr val="dk1"/>
                </a:solidFill>
              </a:rPr>
              <a:t>A type of neural network designed for </a:t>
            </a:r>
            <a:r>
              <a:rPr lang="en" b="1">
                <a:solidFill>
                  <a:srgbClr val="CC0000"/>
                </a:solidFill>
              </a:rPr>
              <a:t>dimensionality reduction</a:t>
            </a:r>
            <a:r>
              <a:rPr lang="en">
                <a:solidFill>
                  <a:schemeClr val="dk1"/>
                </a:solidFill>
              </a:rPr>
              <a:t> and </a:t>
            </a:r>
            <a:r>
              <a:rPr lang="en" b="1">
                <a:solidFill>
                  <a:srgbClr val="CC0000"/>
                </a:solidFill>
              </a:rPr>
              <a:t>feature learning</a:t>
            </a:r>
            <a:r>
              <a:rPr lang="en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b="1">
                <a:solidFill>
                  <a:schemeClr val="dk1"/>
                </a:solidFill>
              </a:rPr>
              <a:t>Primary goal:</a:t>
            </a:r>
            <a:r>
              <a:rPr lang="en">
                <a:solidFill>
                  <a:schemeClr val="dk1"/>
                </a:solidFill>
              </a:rPr>
              <a:t> To encode data into a </a:t>
            </a:r>
            <a:r>
              <a:rPr lang="en" b="1">
                <a:solidFill>
                  <a:srgbClr val="CC0000"/>
                </a:solidFill>
              </a:rPr>
              <a:t>compact representation</a:t>
            </a:r>
            <a:r>
              <a:rPr lang="en">
                <a:solidFill>
                  <a:schemeClr val="dk1"/>
                </a:solidFill>
              </a:rPr>
              <a:t> and then decode it for </a:t>
            </a:r>
            <a:r>
              <a:rPr lang="en" b="1">
                <a:solidFill>
                  <a:srgbClr val="CC0000"/>
                </a:solidFill>
              </a:rPr>
              <a:t>reconstruction</a:t>
            </a:r>
            <a:r>
              <a:rPr lang="en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762d78d48a_1_5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020" b="1"/>
              <a:t>Anatomy of an Autoencoder</a:t>
            </a:r>
            <a:endParaRPr sz="3020" b="1"/>
          </a:p>
        </p:txBody>
      </p:sp>
      <p:sp>
        <p:nvSpPr>
          <p:cNvPr id="126" name="Google Shape;126;g2762d78d48a_1_5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127" name="Google Shape;127;g2762d78d48a_1_54"/>
          <p:cNvSpPr txBox="1">
            <a:spLocks noGrp="1"/>
          </p:cNvSpPr>
          <p:nvPr>
            <p:ph type="body" idx="1"/>
          </p:nvPr>
        </p:nvSpPr>
        <p:spPr>
          <a:xfrm>
            <a:off x="311700" y="1132225"/>
            <a:ext cx="8650800" cy="39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b="1">
                <a:solidFill>
                  <a:schemeClr val="dk1"/>
                </a:solidFill>
              </a:rPr>
              <a:t>Components:</a:t>
            </a:r>
            <a:r>
              <a:rPr lang="en">
                <a:solidFill>
                  <a:schemeClr val="dk1"/>
                </a:solidFill>
              </a:rPr>
              <a:t> Encoder, Bottleneck/Hidden Layer, Decoder.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>
              <a:solidFill>
                <a:schemeClr val="dk1"/>
              </a:solidFill>
            </a:endParaRPr>
          </a:p>
        </p:txBody>
      </p:sp>
      <p:pic>
        <p:nvPicPr>
          <p:cNvPr id="128" name="Google Shape;128;g2762d78d48a_1_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7025" y="1676138"/>
            <a:ext cx="5715000" cy="3133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2791db8aecc_0_2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020" b="1"/>
              <a:t>Anatomy of an Autoencoder</a:t>
            </a:r>
            <a:endParaRPr sz="3020" b="1"/>
          </a:p>
        </p:txBody>
      </p:sp>
      <p:sp>
        <p:nvSpPr>
          <p:cNvPr id="134" name="Google Shape;134;g2791db8aecc_0_2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135" name="Google Shape;135;g2791db8aecc_0_220"/>
          <p:cNvSpPr txBox="1">
            <a:spLocks noGrp="1"/>
          </p:cNvSpPr>
          <p:nvPr>
            <p:ph type="body" idx="1"/>
          </p:nvPr>
        </p:nvSpPr>
        <p:spPr>
          <a:xfrm>
            <a:off x="311700" y="1132225"/>
            <a:ext cx="8650800" cy="39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b="1">
                <a:solidFill>
                  <a:schemeClr val="dk1"/>
                </a:solidFill>
              </a:rPr>
              <a:t>Components:</a:t>
            </a:r>
            <a:r>
              <a:rPr lang="en">
                <a:solidFill>
                  <a:schemeClr val="dk1"/>
                </a:solidFill>
              </a:rPr>
              <a:t> Encoder, Bottleneck/Hidden Layer, Decoder.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>
              <a:solidFill>
                <a:schemeClr val="dk1"/>
              </a:solidFill>
            </a:endParaRPr>
          </a:p>
        </p:txBody>
      </p:sp>
      <p:pic>
        <p:nvPicPr>
          <p:cNvPr id="136" name="Google Shape;136;g2791db8aecc_0_2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5588" y="2048550"/>
            <a:ext cx="6943275" cy="252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791db8aecc_0_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020" b="1"/>
              <a:t>Encoder</a:t>
            </a:r>
            <a:endParaRPr sz="3020" b="1"/>
          </a:p>
        </p:txBody>
      </p:sp>
      <p:sp>
        <p:nvSpPr>
          <p:cNvPr id="142" name="Google Shape;142;g2791db8aecc_0_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143" name="Google Shape;143;g2791db8aecc_0_27"/>
          <p:cNvSpPr txBox="1">
            <a:spLocks noGrp="1"/>
          </p:cNvSpPr>
          <p:nvPr>
            <p:ph type="body" idx="1"/>
          </p:nvPr>
        </p:nvSpPr>
        <p:spPr>
          <a:xfrm>
            <a:off x="311700" y="1132225"/>
            <a:ext cx="8650800" cy="39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The encoder is like a </a:t>
            </a:r>
            <a:r>
              <a:rPr lang="en" b="1">
                <a:solidFill>
                  <a:srgbClr val="CC0000"/>
                </a:solidFill>
              </a:rPr>
              <a:t>detective</a:t>
            </a:r>
            <a:r>
              <a:rPr lang="en">
                <a:solidFill>
                  <a:schemeClr val="dk1"/>
                </a:solidFill>
              </a:rPr>
              <a:t> that learns to capture the most </a:t>
            </a:r>
            <a:r>
              <a:rPr lang="en" b="1">
                <a:solidFill>
                  <a:srgbClr val="CC0000"/>
                </a:solidFill>
              </a:rPr>
              <a:t>important features</a:t>
            </a:r>
            <a:r>
              <a:rPr lang="en">
                <a:solidFill>
                  <a:schemeClr val="dk1"/>
                </a:solidFill>
              </a:rPr>
              <a:t> of an image or data.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It's the first part of the autoencoder and responsible for compressing the input data.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791db8aecc_0_5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020" b="1"/>
              <a:t>How Does the Encoder Work?</a:t>
            </a:r>
            <a:endParaRPr sz="3020" b="1"/>
          </a:p>
        </p:txBody>
      </p:sp>
      <p:sp>
        <p:nvSpPr>
          <p:cNvPr id="149" name="Google Shape;149;g2791db8aecc_0_56"/>
          <p:cNvSpPr txBox="1">
            <a:spLocks noGrp="1"/>
          </p:cNvSpPr>
          <p:nvPr>
            <p:ph type="body" idx="1"/>
          </p:nvPr>
        </p:nvSpPr>
        <p:spPr>
          <a:xfrm>
            <a:off x="257325" y="1132275"/>
            <a:ext cx="8650800" cy="392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Imagine an encoder as a </a:t>
            </a:r>
            <a:r>
              <a:rPr lang="en" b="1">
                <a:solidFill>
                  <a:srgbClr val="CC0000"/>
                </a:solidFill>
              </a:rPr>
              <a:t>funnel that squeezes </a:t>
            </a:r>
            <a:r>
              <a:rPr lang="en">
                <a:solidFill>
                  <a:schemeClr val="dk1"/>
                </a:solidFill>
              </a:rPr>
              <a:t>a big picture into a smaller </a:t>
            </a:r>
            <a:r>
              <a:rPr lang="en" b="1">
                <a:solidFill>
                  <a:srgbClr val="CC0000"/>
                </a:solidFill>
              </a:rPr>
              <a:t>representation.</a:t>
            </a:r>
            <a:endParaRPr b="1">
              <a:solidFill>
                <a:srgbClr val="CC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It transforms the input data (e.g., an image) into a compact form called the latent space or </a:t>
            </a:r>
            <a:r>
              <a:rPr lang="en" b="1">
                <a:solidFill>
                  <a:srgbClr val="CC0000"/>
                </a:solidFill>
              </a:rPr>
              <a:t>encoding</a:t>
            </a:r>
            <a:r>
              <a:rPr lang="en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50" name="Google Shape;150;g2791db8aecc_0_5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791db8aecc_0_3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020" b="1"/>
              <a:t>Encoding Process</a:t>
            </a:r>
            <a:endParaRPr sz="3020" b="1"/>
          </a:p>
        </p:txBody>
      </p:sp>
      <p:sp>
        <p:nvSpPr>
          <p:cNvPr id="156" name="Google Shape;156;g2791db8aecc_0_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157" name="Google Shape;157;g2791db8aecc_0_34"/>
          <p:cNvSpPr txBox="1">
            <a:spLocks noGrp="1"/>
          </p:cNvSpPr>
          <p:nvPr>
            <p:ph type="body" idx="1"/>
          </p:nvPr>
        </p:nvSpPr>
        <p:spPr>
          <a:xfrm>
            <a:off x="311700" y="1132225"/>
            <a:ext cx="8650800" cy="39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</a:rPr>
              <a:t>Step 1:</a:t>
            </a:r>
            <a:r>
              <a:rPr lang="en">
                <a:solidFill>
                  <a:schemeClr val="dk1"/>
                </a:solidFill>
              </a:rPr>
              <a:t> The input data, such as an image, is fed into the encoder.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</a:rPr>
              <a:t>Step 2: </a:t>
            </a:r>
            <a:r>
              <a:rPr lang="en">
                <a:solidFill>
                  <a:schemeClr val="dk1"/>
                </a:solidFill>
              </a:rPr>
              <a:t>The encoder consists of layers of neurons that learn patterns and features in the data.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</a:rPr>
              <a:t>Step 3:</a:t>
            </a:r>
            <a:r>
              <a:rPr lang="en">
                <a:solidFill>
                  <a:schemeClr val="dk1"/>
                </a:solidFill>
              </a:rPr>
              <a:t> These patterns are combined and transformed into a compact representation in the latent space.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>
              <a:solidFill>
                <a:schemeClr val="dk1"/>
              </a:solidFill>
            </a:endParaRPr>
          </a:p>
        </p:txBody>
      </p:sp>
      <p:pic>
        <p:nvPicPr>
          <p:cNvPr id="158" name="Google Shape;158;g2791db8aecc_0_34"/>
          <p:cNvPicPr preferRelativeResize="0"/>
          <p:nvPr/>
        </p:nvPicPr>
        <p:blipFill rotWithShape="1">
          <a:blip r:embed="rId3">
            <a:alphaModFix/>
          </a:blip>
          <a:srcRect l="1860" t="14456" r="44210" b="5273"/>
          <a:stretch/>
        </p:blipFill>
        <p:spPr>
          <a:xfrm>
            <a:off x="3980325" y="2571750"/>
            <a:ext cx="4761649" cy="251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791db8aecc_0_4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020" b="1"/>
              <a:t>Why is it Important?</a:t>
            </a:r>
            <a:endParaRPr sz="3020" b="1"/>
          </a:p>
        </p:txBody>
      </p:sp>
      <p:sp>
        <p:nvSpPr>
          <p:cNvPr id="164" name="Google Shape;164;g2791db8aecc_0_4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sp>
        <p:nvSpPr>
          <p:cNvPr id="165" name="Google Shape;165;g2791db8aecc_0_41"/>
          <p:cNvSpPr txBox="1">
            <a:spLocks noGrp="1"/>
          </p:cNvSpPr>
          <p:nvPr>
            <p:ph type="body" idx="1"/>
          </p:nvPr>
        </p:nvSpPr>
        <p:spPr>
          <a:xfrm>
            <a:off x="311700" y="1132225"/>
            <a:ext cx="8650800" cy="39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</a:rPr>
              <a:t>Data Compression:</a:t>
            </a:r>
            <a:r>
              <a:rPr lang="en">
                <a:solidFill>
                  <a:schemeClr val="dk1"/>
                </a:solidFill>
              </a:rPr>
              <a:t> The encoding is much smaller than the original data, making it efficient to store and transmit.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</a:rPr>
              <a:t>Feature Extraction:</a:t>
            </a:r>
            <a:r>
              <a:rPr lang="en">
                <a:solidFill>
                  <a:schemeClr val="dk1"/>
                </a:solidFill>
              </a:rPr>
              <a:t> The encoder learns to extract valuable information, which can be used for various tasks.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>
              <a:solidFill>
                <a:schemeClr val="dk1"/>
              </a:solidFill>
            </a:endParaRPr>
          </a:p>
        </p:txBody>
      </p:sp>
      <p:pic>
        <p:nvPicPr>
          <p:cNvPr id="166" name="Google Shape;166;g2791db8aecc_0_41"/>
          <p:cNvPicPr preferRelativeResize="0"/>
          <p:nvPr/>
        </p:nvPicPr>
        <p:blipFill rotWithShape="1">
          <a:blip r:embed="rId3">
            <a:alphaModFix/>
          </a:blip>
          <a:srcRect l="1860" t="14456" r="44210" b="5273"/>
          <a:stretch/>
        </p:blipFill>
        <p:spPr>
          <a:xfrm>
            <a:off x="2944600" y="2414525"/>
            <a:ext cx="4761649" cy="251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2791db8aecc_0_7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020" b="1"/>
              <a:t>What is a Decoder?</a:t>
            </a:r>
            <a:endParaRPr sz="3020" b="1"/>
          </a:p>
        </p:txBody>
      </p:sp>
      <p:sp>
        <p:nvSpPr>
          <p:cNvPr id="172" name="Google Shape;172;g2791db8aecc_0_72"/>
          <p:cNvSpPr txBox="1">
            <a:spLocks noGrp="1"/>
          </p:cNvSpPr>
          <p:nvPr>
            <p:ph type="body" idx="1"/>
          </p:nvPr>
        </p:nvSpPr>
        <p:spPr>
          <a:xfrm>
            <a:off x="257325" y="1132275"/>
            <a:ext cx="8650800" cy="392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The decoder is like an </a:t>
            </a:r>
            <a:r>
              <a:rPr lang="en" b="1">
                <a:solidFill>
                  <a:srgbClr val="CC0000"/>
                </a:solidFill>
              </a:rPr>
              <a:t>artist </a:t>
            </a:r>
            <a:r>
              <a:rPr lang="en">
                <a:solidFill>
                  <a:schemeClr val="dk1"/>
                </a:solidFill>
              </a:rPr>
              <a:t>that takes the compact representation (</a:t>
            </a:r>
            <a:r>
              <a:rPr lang="en" b="1">
                <a:solidFill>
                  <a:srgbClr val="CC0000"/>
                </a:solidFill>
              </a:rPr>
              <a:t>encoding</a:t>
            </a:r>
            <a:r>
              <a:rPr lang="en">
                <a:solidFill>
                  <a:schemeClr val="dk1"/>
                </a:solidFill>
              </a:rPr>
              <a:t>) from the encoder and </a:t>
            </a:r>
            <a:r>
              <a:rPr lang="en" b="1">
                <a:solidFill>
                  <a:srgbClr val="CC0000"/>
                </a:solidFill>
              </a:rPr>
              <a:t>recreates</a:t>
            </a:r>
            <a:r>
              <a:rPr lang="en">
                <a:solidFill>
                  <a:schemeClr val="dk1"/>
                </a:solidFill>
              </a:rPr>
              <a:t> the </a:t>
            </a:r>
            <a:r>
              <a:rPr lang="en" b="1">
                <a:solidFill>
                  <a:srgbClr val="CC0000"/>
                </a:solidFill>
              </a:rPr>
              <a:t>original data</a:t>
            </a:r>
            <a:r>
              <a:rPr lang="en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It's the second part of the autoencoder and responsible for generating output from the encoding.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73" name="Google Shape;173;g2791db8aecc_0_7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791db8aecc_0_8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020" b="1"/>
              <a:t> How Does the Decoder Work?</a:t>
            </a:r>
            <a:endParaRPr sz="3020" b="1"/>
          </a:p>
        </p:txBody>
      </p:sp>
      <p:sp>
        <p:nvSpPr>
          <p:cNvPr id="179" name="Google Shape;179;g2791db8aecc_0_80"/>
          <p:cNvSpPr txBox="1">
            <a:spLocks noGrp="1"/>
          </p:cNvSpPr>
          <p:nvPr>
            <p:ph type="body" idx="1"/>
          </p:nvPr>
        </p:nvSpPr>
        <p:spPr>
          <a:xfrm>
            <a:off x="257325" y="1132275"/>
            <a:ext cx="8650800" cy="392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Imagine a </a:t>
            </a:r>
            <a:r>
              <a:rPr lang="en" b="1">
                <a:solidFill>
                  <a:srgbClr val="CC0000"/>
                </a:solidFill>
              </a:rPr>
              <a:t>decoder</a:t>
            </a:r>
            <a:r>
              <a:rPr lang="en">
                <a:solidFill>
                  <a:schemeClr val="dk1"/>
                </a:solidFill>
              </a:rPr>
              <a:t> as a </a:t>
            </a:r>
            <a:r>
              <a:rPr lang="en" b="1">
                <a:solidFill>
                  <a:srgbClr val="CC0000"/>
                </a:solidFill>
              </a:rPr>
              <a:t>reverse funnel</a:t>
            </a:r>
            <a:r>
              <a:rPr lang="en">
                <a:solidFill>
                  <a:schemeClr val="dk1"/>
                </a:solidFill>
              </a:rPr>
              <a:t> that </a:t>
            </a:r>
            <a:r>
              <a:rPr lang="en" b="1">
                <a:solidFill>
                  <a:srgbClr val="CC0000"/>
                </a:solidFill>
              </a:rPr>
              <a:t>expands</a:t>
            </a:r>
            <a:r>
              <a:rPr lang="en">
                <a:solidFill>
                  <a:schemeClr val="dk1"/>
                </a:solidFill>
              </a:rPr>
              <a:t> the compact representation back into a </a:t>
            </a:r>
            <a:r>
              <a:rPr lang="en" b="1">
                <a:solidFill>
                  <a:srgbClr val="CC0000"/>
                </a:solidFill>
              </a:rPr>
              <a:t>full image</a:t>
            </a:r>
            <a:r>
              <a:rPr lang="en">
                <a:solidFill>
                  <a:schemeClr val="dk1"/>
                </a:solidFill>
              </a:rPr>
              <a:t> or </a:t>
            </a:r>
            <a:r>
              <a:rPr lang="en" b="1">
                <a:solidFill>
                  <a:srgbClr val="CC0000"/>
                </a:solidFill>
              </a:rPr>
              <a:t>data</a:t>
            </a:r>
            <a:r>
              <a:rPr lang="en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It transforms the encoding from the </a:t>
            </a:r>
            <a:r>
              <a:rPr lang="en" b="1">
                <a:solidFill>
                  <a:srgbClr val="CC0000"/>
                </a:solidFill>
              </a:rPr>
              <a:t>latent space</a:t>
            </a:r>
            <a:r>
              <a:rPr lang="en">
                <a:solidFill>
                  <a:schemeClr val="dk1"/>
                </a:solidFill>
              </a:rPr>
              <a:t> back into a </a:t>
            </a:r>
            <a:r>
              <a:rPr lang="en" b="1">
                <a:solidFill>
                  <a:srgbClr val="CC0000"/>
                </a:solidFill>
              </a:rPr>
              <a:t>reconstructed output</a:t>
            </a:r>
            <a:r>
              <a:rPr lang="en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80" name="Google Shape;180;g2791db8aecc_0_8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791db8aecc_0_8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020" b="1"/>
              <a:t> Decoding Process</a:t>
            </a:r>
            <a:endParaRPr sz="3020" b="1"/>
          </a:p>
        </p:txBody>
      </p:sp>
      <p:sp>
        <p:nvSpPr>
          <p:cNvPr id="186" name="Google Shape;186;g2791db8aecc_0_88"/>
          <p:cNvSpPr txBox="1">
            <a:spLocks noGrp="1"/>
          </p:cNvSpPr>
          <p:nvPr>
            <p:ph type="body" idx="1"/>
          </p:nvPr>
        </p:nvSpPr>
        <p:spPr>
          <a:xfrm>
            <a:off x="257325" y="1132275"/>
            <a:ext cx="8650800" cy="392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</a:rPr>
              <a:t>Step 1: </a:t>
            </a:r>
            <a:r>
              <a:rPr lang="en">
                <a:solidFill>
                  <a:schemeClr val="dk1"/>
                </a:solidFill>
              </a:rPr>
              <a:t>The encoded data (latent space representation) is fed into the decoder.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</a:rPr>
              <a:t>Step 2:</a:t>
            </a:r>
            <a:r>
              <a:rPr lang="en">
                <a:solidFill>
                  <a:schemeClr val="dk1"/>
                </a:solidFill>
              </a:rPr>
              <a:t> The decoder consists of layers that learn to reverse the compression process by generating features and patterns.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</a:rPr>
              <a:t>Step 3:</a:t>
            </a:r>
            <a:r>
              <a:rPr lang="en">
                <a:solidFill>
                  <a:schemeClr val="dk1"/>
                </a:solidFill>
              </a:rPr>
              <a:t> These generated features are combined to reconstruct the original data.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87" name="Google Shape;187;g2791db8aecc_0_8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1e5271de8a0_1_5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020" b="1"/>
              <a:t>Agenda</a:t>
            </a:r>
            <a:endParaRPr sz="3020" b="1"/>
          </a:p>
        </p:txBody>
      </p:sp>
      <p:sp>
        <p:nvSpPr>
          <p:cNvPr id="63" name="Google Shape;63;g1e5271de8a0_1_50"/>
          <p:cNvSpPr txBox="1">
            <a:spLocks noGrp="1"/>
          </p:cNvSpPr>
          <p:nvPr>
            <p:ph type="body" idx="1"/>
          </p:nvPr>
        </p:nvSpPr>
        <p:spPr>
          <a:xfrm>
            <a:off x="257325" y="1132275"/>
            <a:ext cx="8650800" cy="39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Applications of CNN</a:t>
            </a:r>
            <a:endParaRPr sz="2400">
              <a:solidFill>
                <a:schemeClr val="dk1"/>
              </a:solidFill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Auto Encoders</a:t>
            </a:r>
            <a:endParaRPr sz="2400">
              <a:solidFill>
                <a:schemeClr val="dk1"/>
              </a:solidFill>
            </a:endParaRPr>
          </a:p>
          <a:p>
            <a:pPr marL="914400" lvl="1" indent="-361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○"/>
            </a:pPr>
            <a:r>
              <a:rPr lang="en" sz="2100">
                <a:solidFill>
                  <a:schemeClr val="dk1"/>
                </a:solidFill>
              </a:rPr>
              <a:t>Introduction </a:t>
            </a:r>
            <a:endParaRPr sz="2100">
              <a:solidFill>
                <a:schemeClr val="dk1"/>
              </a:solidFill>
            </a:endParaRPr>
          </a:p>
          <a:p>
            <a:pPr marL="914400" lvl="1" indent="-361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○"/>
            </a:pPr>
            <a:r>
              <a:rPr lang="en" sz="2100">
                <a:solidFill>
                  <a:schemeClr val="dk1"/>
                </a:solidFill>
              </a:rPr>
              <a:t>Architecture </a:t>
            </a:r>
            <a:endParaRPr sz="2100">
              <a:solidFill>
                <a:schemeClr val="dk1"/>
              </a:solidFill>
            </a:endParaRPr>
          </a:p>
          <a:p>
            <a:pPr marL="914400" lvl="1" indent="-361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○"/>
            </a:pPr>
            <a:r>
              <a:rPr lang="en" sz="2100">
                <a:solidFill>
                  <a:schemeClr val="dk1"/>
                </a:solidFill>
              </a:rPr>
              <a:t>Encoder</a:t>
            </a:r>
            <a:endParaRPr sz="2100">
              <a:solidFill>
                <a:schemeClr val="dk1"/>
              </a:solidFill>
            </a:endParaRPr>
          </a:p>
          <a:p>
            <a:pPr marL="914400" lvl="1" indent="-361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○"/>
            </a:pPr>
            <a:r>
              <a:rPr lang="en" sz="2100">
                <a:solidFill>
                  <a:schemeClr val="dk1"/>
                </a:solidFill>
              </a:rPr>
              <a:t>Feature space</a:t>
            </a:r>
            <a:endParaRPr sz="2100">
              <a:solidFill>
                <a:schemeClr val="dk1"/>
              </a:solidFill>
            </a:endParaRPr>
          </a:p>
          <a:p>
            <a:pPr marL="914400" lvl="1" indent="-361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○"/>
            </a:pPr>
            <a:r>
              <a:rPr lang="en" sz="2100">
                <a:solidFill>
                  <a:schemeClr val="dk1"/>
                </a:solidFill>
              </a:rPr>
              <a:t>Decoder</a:t>
            </a:r>
            <a:endParaRPr sz="2100">
              <a:solidFill>
                <a:schemeClr val="dk1"/>
              </a:solidFill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Types of Decoders</a:t>
            </a:r>
            <a:endParaRPr sz="2400">
              <a:solidFill>
                <a:schemeClr val="dk1"/>
              </a:solidFill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Applications of Decoders</a:t>
            </a:r>
            <a:endParaRPr sz="2400">
              <a:solidFill>
                <a:schemeClr val="dk1"/>
              </a:solidFill>
            </a:endParaRPr>
          </a:p>
          <a:p>
            <a:pPr marL="457200" lvl="0" indent="-380999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Quiz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64" name="Google Shape;64;g1e5271de8a0_1_5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791db8aecc_0_9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020" b="1"/>
              <a:t>Recreating Original Data</a:t>
            </a:r>
            <a:endParaRPr sz="3020" b="1"/>
          </a:p>
        </p:txBody>
      </p:sp>
      <p:sp>
        <p:nvSpPr>
          <p:cNvPr id="193" name="Google Shape;193;g2791db8aecc_0_96"/>
          <p:cNvSpPr txBox="1">
            <a:spLocks noGrp="1"/>
          </p:cNvSpPr>
          <p:nvPr>
            <p:ph type="body" idx="1"/>
          </p:nvPr>
        </p:nvSpPr>
        <p:spPr>
          <a:xfrm>
            <a:off x="257325" y="1132275"/>
            <a:ext cx="8650800" cy="392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The decoder's goal is to </a:t>
            </a:r>
            <a:r>
              <a:rPr lang="en" b="1">
                <a:solidFill>
                  <a:srgbClr val="CC0000"/>
                </a:solidFill>
              </a:rPr>
              <a:t>recreate</a:t>
            </a:r>
            <a:r>
              <a:rPr lang="en">
                <a:solidFill>
                  <a:schemeClr val="dk1"/>
                </a:solidFill>
              </a:rPr>
              <a:t> data as close to the </a:t>
            </a:r>
            <a:r>
              <a:rPr lang="en" b="1">
                <a:solidFill>
                  <a:srgbClr val="CC0000"/>
                </a:solidFill>
              </a:rPr>
              <a:t>original</a:t>
            </a:r>
            <a:r>
              <a:rPr lang="en">
                <a:solidFill>
                  <a:schemeClr val="dk1"/>
                </a:solidFill>
              </a:rPr>
              <a:t> input as possible.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It uses the </a:t>
            </a:r>
            <a:r>
              <a:rPr lang="en" b="1">
                <a:solidFill>
                  <a:srgbClr val="CC0000"/>
                </a:solidFill>
              </a:rPr>
              <a:t>knowledge </a:t>
            </a:r>
            <a:r>
              <a:rPr lang="en">
                <a:solidFill>
                  <a:schemeClr val="dk1"/>
                </a:solidFill>
              </a:rPr>
              <a:t>it gained from the encoder to generate meaningful features.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94" name="Google Shape;194;g2791db8aecc_0_9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pic>
        <p:nvPicPr>
          <p:cNvPr id="195" name="Google Shape;195;g2791db8aecc_0_96"/>
          <p:cNvPicPr preferRelativeResize="0"/>
          <p:nvPr/>
        </p:nvPicPr>
        <p:blipFill rotWithShape="1">
          <a:blip r:embed="rId3">
            <a:alphaModFix/>
          </a:blip>
          <a:srcRect l="41424"/>
          <a:stretch/>
        </p:blipFill>
        <p:spPr>
          <a:xfrm>
            <a:off x="2113575" y="2066375"/>
            <a:ext cx="5136374" cy="2755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2791db8aecc_0_10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020" b="1"/>
              <a:t>Why is it Important?</a:t>
            </a:r>
            <a:endParaRPr sz="3020" b="1"/>
          </a:p>
        </p:txBody>
      </p:sp>
      <p:sp>
        <p:nvSpPr>
          <p:cNvPr id="201" name="Google Shape;201;g2791db8aecc_0_104"/>
          <p:cNvSpPr txBox="1">
            <a:spLocks noGrp="1"/>
          </p:cNvSpPr>
          <p:nvPr>
            <p:ph type="body" idx="1"/>
          </p:nvPr>
        </p:nvSpPr>
        <p:spPr>
          <a:xfrm>
            <a:off x="257325" y="1132275"/>
            <a:ext cx="8650800" cy="392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</a:rPr>
              <a:t>Data Reconstruction:</a:t>
            </a:r>
            <a:r>
              <a:rPr lang="en">
                <a:solidFill>
                  <a:schemeClr val="dk1"/>
                </a:solidFill>
              </a:rPr>
              <a:t> The decoder's job is to bring back the data's original form from the compressed encoding.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</a:rPr>
              <a:t>Completing the Loop:</a:t>
            </a:r>
            <a:r>
              <a:rPr lang="en">
                <a:solidFill>
                  <a:schemeClr val="dk1"/>
                </a:solidFill>
              </a:rPr>
              <a:t> Autoencoders aim to minimize the difference between the input and the reconstructed output.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202" name="Google Shape;202;g2791db8aecc_0_10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pic>
        <p:nvPicPr>
          <p:cNvPr id="203" name="Google Shape;203;g2791db8aecc_0_104"/>
          <p:cNvPicPr preferRelativeResize="0"/>
          <p:nvPr/>
        </p:nvPicPr>
        <p:blipFill rotWithShape="1">
          <a:blip r:embed="rId3">
            <a:alphaModFix/>
          </a:blip>
          <a:srcRect l="41424"/>
          <a:stretch/>
        </p:blipFill>
        <p:spPr>
          <a:xfrm>
            <a:off x="2180950" y="2571750"/>
            <a:ext cx="4424751" cy="237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791db8aecc_0_21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020" b="1"/>
              <a:t>Simple/Vanilla Auto-encoder</a:t>
            </a:r>
            <a:endParaRPr sz="3020" b="1"/>
          </a:p>
        </p:txBody>
      </p:sp>
      <p:sp>
        <p:nvSpPr>
          <p:cNvPr id="209" name="Google Shape;209;g2791db8aecc_0_2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pic>
        <p:nvPicPr>
          <p:cNvPr id="210" name="Google Shape;210;g2791db8aecc_0_2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8250" y="1524000"/>
            <a:ext cx="6667500" cy="209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791db8aecc_0_16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020" b="1"/>
              <a:t>Types of Auto-Encoders</a:t>
            </a:r>
            <a:endParaRPr sz="3020" b="1"/>
          </a:p>
        </p:txBody>
      </p:sp>
      <p:sp>
        <p:nvSpPr>
          <p:cNvPr id="216" name="Google Shape;216;g2791db8aecc_0_169"/>
          <p:cNvSpPr txBox="1">
            <a:spLocks noGrp="1"/>
          </p:cNvSpPr>
          <p:nvPr>
            <p:ph type="body" idx="1"/>
          </p:nvPr>
        </p:nvSpPr>
        <p:spPr>
          <a:xfrm>
            <a:off x="257325" y="1132275"/>
            <a:ext cx="8650800" cy="392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rabicPeriod"/>
            </a:pPr>
            <a:r>
              <a:rPr lang="en" sz="2000">
                <a:solidFill>
                  <a:schemeClr val="dk1"/>
                </a:solidFill>
              </a:rPr>
              <a:t>Vanilla Autoencoder</a:t>
            </a:r>
            <a:endParaRPr sz="2000">
              <a:solidFill>
                <a:schemeClr val="dk1"/>
              </a:solidFill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rabicPeriod"/>
            </a:pPr>
            <a:r>
              <a:rPr lang="en" sz="2000">
                <a:solidFill>
                  <a:schemeClr val="dk1"/>
                </a:solidFill>
              </a:rPr>
              <a:t>Denoising Autoencoder</a:t>
            </a:r>
            <a:endParaRPr sz="2000">
              <a:solidFill>
                <a:schemeClr val="dk1"/>
              </a:solidFill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rabicPeriod"/>
            </a:pPr>
            <a:r>
              <a:rPr lang="en" sz="2000">
                <a:solidFill>
                  <a:schemeClr val="dk1"/>
                </a:solidFill>
              </a:rPr>
              <a:t>Variational Autoencoder (VAE):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217" name="Google Shape;217;g2791db8aecc_0_16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2791db8aecc_0_205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Denoising Autoencoder</a:t>
            </a:r>
            <a:endParaRPr b="1"/>
          </a:p>
        </p:txBody>
      </p:sp>
      <p:sp>
        <p:nvSpPr>
          <p:cNvPr id="223" name="Google Shape;223;g2791db8aecc_0_20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791db8aecc_0_17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020" b="1"/>
              <a:t>Input Image</a:t>
            </a:r>
            <a:endParaRPr sz="3020" b="1"/>
          </a:p>
        </p:txBody>
      </p:sp>
      <p:sp>
        <p:nvSpPr>
          <p:cNvPr id="229" name="Google Shape;229;g2791db8aecc_0_17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pic>
        <p:nvPicPr>
          <p:cNvPr id="230" name="Google Shape;230;g2791db8aecc_0_179"/>
          <p:cNvPicPr preferRelativeResize="0"/>
          <p:nvPr/>
        </p:nvPicPr>
        <p:blipFill rotWithShape="1">
          <a:blip r:embed="rId3">
            <a:alphaModFix/>
          </a:blip>
          <a:srcRect l="8860" t="4968" r="2083" b="11111"/>
          <a:stretch/>
        </p:blipFill>
        <p:spPr>
          <a:xfrm>
            <a:off x="1237575" y="1329675"/>
            <a:ext cx="6232850" cy="3054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2791db8aecc_0_18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018" b="1"/>
              <a:t>Output Image</a:t>
            </a:r>
            <a:endParaRPr sz="2820"/>
          </a:p>
        </p:txBody>
      </p:sp>
      <p:sp>
        <p:nvSpPr>
          <p:cNvPr id="236" name="Google Shape;236;g2791db8aecc_0_18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pic>
        <p:nvPicPr>
          <p:cNvPr id="237" name="Google Shape;237;g2791db8aecc_0_185"/>
          <p:cNvPicPr preferRelativeResize="0"/>
          <p:nvPr/>
        </p:nvPicPr>
        <p:blipFill rotWithShape="1">
          <a:blip r:embed="rId3">
            <a:alphaModFix/>
          </a:blip>
          <a:srcRect l="8928" t="5733" r="973" b="11285"/>
          <a:stretch/>
        </p:blipFill>
        <p:spPr>
          <a:xfrm>
            <a:off x="1552025" y="1374600"/>
            <a:ext cx="6378850" cy="3054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791db8aecc_0_19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020" b="1"/>
              <a:t>Denoising Autoencoder</a:t>
            </a:r>
            <a:endParaRPr sz="3020" b="1"/>
          </a:p>
        </p:txBody>
      </p:sp>
      <p:sp>
        <p:nvSpPr>
          <p:cNvPr id="243" name="Google Shape;243;g2791db8aecc_0_196"/>
          <p:cNvSpPr txBox="1">
            <a:spLocks noGrp="1"/>
          </p:cNvSpPr>
          <p:nvPr>
            <p:ph type="body" idx="1"/>
          </p:nvPr>
        </p:nvSpPr>
        <p:spPr>
          <a:xfrm>
            <a:off x="257325" y="1132275"/>
            <a:ext cx="8650800" cy="392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Denoising Autoencoders are a type of neural network.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Designed to </a:t>
            </a:r>
            <a:r>
              <a:rPr lang="en" b="1">
                <a:solidFill>
                  <a:srgbClr val="CC0000"/>
                </a:solidFill>
              </a:rPr>
              <a:t>clean noisy</a:t>
            </a:r>
            <a:r>
              <a:rPr lang="en">
                <a:solidFill>
                  <a:schemeClr val="dk1"/>
                </a:solidFill>
              </a:rPr>
              <a:t> or </a:t>
            </a:r>
            <a:r>
              <a:rPr lang="en" b="1">
                <a:solidFill>
                  <a:srgbClr val="CC0000"/>
                </a:solidFill>
              </a:rPr>
              <a:t>corrupted data</a:t>
            </a:r>
            <a:r>
              <a:rPr lang="en">
                <a:solidFill>
                  <a:schemeClr val="dk1"/>
                </a:solidFill>
              </a:rPr>
              <a:t> and extract </a:t>
            </a:r>
            <a:r>
              <a:rPr lang="en" b="1">
                <a:solidFill>
                  <a:srgbClr val="CC0000"/>
                </a:solidFill>
              </a:rPr>
              <a:t>essential features</a:t>
            </a:r>
            <a:r>
              <a:rPr lang="en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244" name="Google Shape;244;g2791db8aecc_0_19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2791db8aecc_0_4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020" b="1"/>
              <a:t>Denoising Autoencoder</a:t>
            </a:r>
            <a:endParaRPr sz="3020" b="1"/>
          </a:p>
        </p:txBody>
      </p:sp>
      <p:sp>
        <p:nvSpPr>
          <p:cNvPr id="250" name="Google Shape;250;g2791db8aecc_0_4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sp>
        <p:nvSpPr>
          <p:cNvPr id="251" name="Google Shape;251;g2791db8aecc_0_48"/>
          <p:cNvSpPr txBox="1">
            <a:spLocks noGrp="1"/>
          </p:cNvSpPr>
          <p:nvPr>
            <p:ph type="body" idx="1"/>
          </p:nvPr>
        </p:nvSpPr>
        <p:spPr>
          <a:xfrm>
            <a:off x="311700" y="1132225"/>
            <a:ext cx="8650800" cy="39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>
              <a:solidFill>
                <a:schemeClr val="dk1"/>
              </a:solidFill>
            </a:endParaRPr>
          </a:p>
        </p:txBody>
      </p:sp>
      <p:pic>
        <p:nvPicPr>
          <p:cNvPr id="252" name="Google Shape;252;g2791db8aecc_0_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32213"/>
            <a:ext cx="8001000" cy="3743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762d78d48a_1_8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020" b="1"/>
              <a:t>Denoising Autoencoder</a:t>
            </a:r>
            <a:endParaRPr sz="3020" b="1"/>
          </a:p>
        </p:txBody>
      </p:sp>
      <p:sp>
        <p:nvSpPr>
          <p:cNvPr id="258" name="Google Shape;258;g2762d78d48a_1_81"/>
          <p:cNvSpPr txBox="1">
            <a:spLocks noGrp="1"/>
          </p:cNvSpPr>
          <p:nvPr>
            <p:ph type="body" idx="1"/>
          </p:nvPr>
        </p:nvSpPr>
        <p:spPr>
          <a:xfrm>
            <a:off x="257325" y="1132275"/>
            <a:ext cx="8650800" cy="39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665"/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259" name="Google Shape;259;g2762d78d48a_1_8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pic>
        <p:nvPicPr>
          <p:cNvPr id="260" name="Google Shape;260;g2762d78d48a_1_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8850" y="1275038"/>
            <a:ext cx="7934226" cy="3868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5fee922ceb_0_8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020" b="1"/>
              <a:t>Previously </a:t>
            </a:r>
            <a:endParaRPr sz="3020" b="1"/>
          </a:p>
        </p:txBody>
      </p:sp>
      <p:sp>
        <p:nvSpPr>
          <p:cNvPr id="70" name="Google Shape;70;g25fee922ceb_0_8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71" name="Google Shape;71;g25fee922ceb_0_89"/>
          <p:cNvSpPr txBox="1">
            <a:spLocks noGrp="1"/>
          </p:cNvSpPr>
          <p:nvPr>
            <p:ph type="body" idx="1"/>
          </p:nvPr>
        </p:nvSpPr>
        <p:spPr>
          <a:xfrm>
            <a:off x="257325" y="1132275"/>
            <a:ext cx="8650800" cy="39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34327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65"/>
              <a:buChar char="●"/>
            </a:pPr>
            <a:r>
              <a:rPr lang="en">
                <a:solidFill>
                  <a:schemeClr val="dk1"/>
                </a:solidFill>
              </a:rPr>
              <a:t>Artificial Neural Networks (ANN)</a:t>
            </a:r>
            <a:endParaRPr>
              <a:solidFill>
                <a:schemeClr val="dk1"/>
              </a:solidFill>
            </a:endParaRPr>
          </a:p>
          <a:p>
            <a:pPr marL="457200" lvl="0" indent="-334327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65"/>
              <a:buChar char="●"/>
            </a:pPr>
            <a:r>
              <a:rPr lang="en">
                <a:solidFill>
                  <a:schemeClr val="dk1"/>
                </a:solidFill>
              </a:rPr>
              <a:t>Convolutional Neural Networks (CNN)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2791db8aecc_0_157"/>
          <p:cNvSpPr txBox="1">
            <a:spLocks noGrp="1"/>
          </p:cNvSpPr>
          <p:nvPr>
            <p:ph type="title"/>
          </p:nvPr>
        </p:nvSpPr>
        <p:spPr>
          <a:xfrm>
            <a:off x="64625" y="25001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020" b="1"/>
              <a:t>Quiz</a:t>
            </a:r>
            <a:endParaRPr sz="3020" b="1"/>
          </a:p>
        </p:txBody>
      </p:sp>
      <p:sp>
        <p:nvSpPr>
          <p:cNvPr id="266" name="Google Shape;266;g2791db8aecc_0_15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2791db8aecc_0_1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020" b="1"/>
              <a:t>Application of CNN </a:t>
            </a:r>
            <a:endParaRPr sz="3020" b="1"/>
          </a:p>
        </p:txBody>
      </p:sp>
      <p:sp>
        <p:nvSpPr>
          <p:cNvPr id="77" name="Google Shape;77;g2791db8aecc_0_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78" name="Google Shape;78;g2791db8aecc_0_11"/>
          <p:cNvSpPr txBox="1">
            <a:spLocks noGrp="1"/>
          </p:cNvSpPr>
          <p:nvPr>
            <p:ph type="body" idx="1"/>
          </p:nvPr>
        </p:nvSpPr>
        <p:spPr>
          <a:xfrm>
            <a:off x="257325" y="1132275"/>
            <a:ext cx="8650800" cy="39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0677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65"/>
              <a:buChar char="●"/>
            </a:pPr>
            <a:r>
              <a:rPr lang="en" sz="1900">
                <a:solidFill>
                  <a:schemeClr val="dk1"/>
                </a:solidFill>
              </a:rPr>
              <a:t>Image Classification</a:t>
            </a:r>
            <a:endParaRPr sz="1900">
              <a:solidFill>
                <a:schemeClr val="dk1"/>
              </a:solidFill>
            </a:endParaRPr>
          </a:p>
          <a:p>
            <a:pPr marL="457200" lvl="0" indent="-340677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65"/>
              <a:buChar char="●"/>
            </a:pPr>
            <a:r>
              <a:rPr lang="en" sz="1900">
                <a:solidFill>
                  <a:schemeClr val="dk1"/>
                </a:solidFill>
              </a:rPr>
              <a:t>Image Segmentation</a:t>
            </a:r>
            <a:endParaRPr sz="1900">
              <a:solidFill>
                <a:schemeClr val="dk1"/>
              </a:solidFill>
            </a:endParaRPr>
          </a:p>
          <a:p>
            <a:pPr marL="457200" lvl="0" indent="-340677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65"/>
              <a:buChar char="●"/>
            </a:pPr>
            <a:r>
              <a:rPr lang="en" sz="1900">
                <a:solidFill>
                  <a:schemeClr val="dk1"/>
                </a:solidFill>
              </a:rPr>
              <a:t>Facial Recognition</a:t>
            </a:r>
            <a:endParaRPr sz="1900">
              <a:solidFill>
                <a:schemeClr val="dk1"/>
              </a:solidFill>
            </a:endParaRPr>
          </a:p>
          <a:p>
            <a:pPr marL="457200" lvl="0" indent="-340677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65"/>
              <a:buChar char="●"/>
            </a:pPr>
            <a:r>
              <a:rPr lang="en" sz="1900">
                <a:solidFill>
                  <a:schemeClr val="dk1"/>
                </a:solidFill>
              </a:rPr>
              <a:t>Gesture Recognition</a:t>
            </a:r>
            <a:endParaRPr sz="19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2791db8aecc_0_1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020" b="1"/>
              <a:t>Image Segmentation</a:t>
            </a:r>
            <a:endParaRPr sz="3020" b="1"/>
          </a:p>
        </p:txBody>
      </p:sp>
      <p:sp>
        <p:nvSpPr>
          <p:cNvPr id="84" name="Google Shape;84;g2791db8aecc_0_1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pic>
        <p:nvPicPr>
          <p:cNvPr id="85" name="Google Shape;85;g2791db8aecc_0_129"/>
          <p:cNvPicPr preferRelativeResize="0"/>
          <p:nvPr/>
        </p:nvPicPr>
        <p:blipFill rotWithShape="1">
          <a:blip r:embed="rId3">
            <a:alphaModFix/>
          </a:blip>
          <a:srcRect r="22684"/>
          <a:stretch/>
        </p:blipFill>
        <p:spPr>
          <a:xfrm>
            <a:off x="849750" y="1095450"/>
            <a:ext cx="6497149" cy="379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791db8aecc_0_1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020" b="1"/>
              <a:t>Object Detection</a:t>
            </a:r>
            <a:endParaRPr sz="3020" b="1"/>
          </a:p>
        </p:txBody>
      </p:sp>
      <p:sp>
        <p:nvSpPr>
          <p:cNvPr id="91" name="Google Shape;91;g2791db8aecc_0_13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92" name="Google Shape;92;g2791db8aecc_0_1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7050" y="1135175"/>
            <a:ext cx="6581975" cy="3705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791db8aecc_0_14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020" b="1"/>
              <a:t>Gesture Recognition </a:t>
            </a:r>
            <a:endParaRPr sz="3020" b="1"/>
          </a:p>
        </p:txBody>
      </p:sp>
      <p:sp>
        <p:nvSpPr>
          <p:cNvPr id="98" name="Google Shape;98;g2791db8aecc_0_1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pic>
        <p:nvPicPr>
          <p:cNvPr id="99" name="Google Shape;99;g2791db8aecc_0_1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93300" y="1127525"/>
            <a:ext cx="3448700" cy="3807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791db8aecc_0_15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/>
              <a:t>Face Detection</a:t>
            </a:r>
            <a:endParaRPr sz="3000" b="1"/>
          </a:p>
        </p:txBody>
      </p:sp>
      <p:sp>
        <p:nvSpPr>
          <p:cNvPr id="105" name="Google Shape;105;g2791db8aecc_0_15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pic>
        <p:nvPicPr>
          <p:cNvPr id="106" name="Google Shape;106;g2791db8aecc_0_150"/>
          <p:cNvPicPr preferRelativeResize="0"/>
          <p:nvPr/>
        </p:nvPicPr>
        <p:blipFill rotWithShape="1">
          <a:blip r:embed="rId3">
            <a:alphaModFix/>
          </a:blip>
          <a:srcRect t="15067"/>
          <a:stretch/>
        </p:blipFill>
        <p:spPr>
          <a:xfrm>
            <a:off x="635625" y="1228575"/>
            <a:ext cx="7670548" cy="3658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791db8aecc_0_16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020" b="1"/>
              <a:t>Encoders &amp; Decoders in Deep Learning</a:t>
            </a:r>
            <a:endParaRPr sz="3020" b="1"/>
          </a:p>
        </p:txBody>
      </p:sp>
      <p:sp>
        <p:nvSpPr>
          <p:cNvPr id="112" name="Google Shape;112;g2791db8aecc_0_163"/>
          <p:cNvSpPr txBox="1">
            <a:spLocks noGrp="1"/>
          </p:cNvSpPr>
          <p:nvPr>
            <p:ph type="body" idx="1"/>
          </p:nvPr>
        </p:nvSpPr>
        <p:spPr>
          <a:xfrm>
            <a:off x="257325" y="1132275"/>
            <a:ext cx="8650800" cy="392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1"/>
                </a:solidFill>
              </a:rPr>
              <a:t>Encoder</a:t>
            </a:r>
            <a:endParaRPr sz="2000" b="1">
              <a:solidFill>
                <a:schemeClr val="dk1"/>
              </a:solidFill>
            </a:endParaRPr>
          </a:p>
          <a:p>
            <a:pPr marL="457200" lvl="0" indent="-334327" algn="l" rtl="0">
              <a:spcBef>
                <a:spcPts val="0"/>
              </a:spcBef>
              <a:spcAft>
                <a:spcPts val="0"/>
              </a:spcAft>
              <a:buSzPts val="1665"/>
              <a:buChar char="●"/>
            </a:pPr>
            <a:r>
              <a:rPr lang="en">
                <a:solidFill>
                  <a:schemeClr val="dk1"/>
                </a:solidFill>
              </a:rPr>
              <a:t>Converts </a:t>
            </a:r>
            <a:r>
              <a:rPr lang="en" b="1">
                <a:solidFill>
                  <a:srgbClr val="CC0000"/>
                </a:solidFill>
              </a:rPr>
              <a:t>original data</a:t>
            </a:r>
            <a:r>
              <a:rPr lang="en">
                <a:solidFill>
                  <a:schemeClr val="dk1"/>
                </a:solidFill>
              </a:rPr>
              <a:t> into a </a:t>
            </a:r>
            <a:r>
              <a:rPr lang="en" b="1">
                <a:solidFill>
                  <a:srgbClr val="CC0000"/>
                </a:solidFill>
              </a:rPr>
              <a:t>secret code</a:t>
            </a:r>
            <a:r>
              <a:rPr lang="en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marL="457200" lvl="0" indent="-334327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65"/>
              <a:buChar char="●"/>
            </a:pPr>
            <a:r>
              <a:rPr lang="en">
                <a:solidFill>
                  <a:schemeClr val="dk1"/>
                </a:solidFill>
              </a:rPr>
              <a:t>Uses rules or transformations to hide the message.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b="1">
                <a:solidFill>
                  <a:schemeClr val="dk1"/>
                </a:solidFill>
              </a:rPr>
              <a:t>Decoder</a:t>
            </a:r>
            <a:endParaRPr sz="2000" b="1">
              <a:solidFill>
                <a:schemeClr val="dk1"/>
              </a:solidFill>
            </a:endParaRPr>
          </a:p>
          <a:p>
            <a:pPr marL="457200" lvl="0" indent="-334327" algn="l" rtl="0">
              <a:spcBef>
                <a:spcPts val="0"/>
              </a:spcBef>
              <a:spcAft>
                <a:spcPts val="0"/>
              </a:spcAft>
              <a:buSzPts val="1665"/>
              <a:buChar char="●"/>
            </a:pPr>
            <a:r>
              <a:rPr lang="en">
                <a:solidFill>
                  <a:schemeClr val="dk1"/>
                </a:solidFill>
              </a:rPr>
              <a:t>Reverts the</a:t>
            </a:r>
            <a:r>
              <a:rPr lang="en" b="1">
                <a:solidFill>
                  <a:srgbClr val="CC0000"/>
                </a:solidFill>
              </a:rPr>
              <a:t> secret code</a:t>
            </a:r>
            <a:r>
              <a:rPr lang="en">
                <a:solidFill>
                  <a:schemeClr val="dk1"/>
                </a:solidFill>
              </a:rPr>
              <a:t> back to the </a:t>
            </a:r>
            <a:r>
              <a:rPr lang="en" b="1">
                <a:solidFill>
                  <a:srgbClr val="CC0000"/>
                </a:solidFill>
              </a:rPr>
              <a:t>original data</a:t>
            </a:r>
            <a:r>
              <a:rPr lang="en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marL="457200" lvl="0" indent="-334327" algn="l" rtl="0">
              <a:spcBef>
                <a:spcPts val="0"/>
              </a:spcBef>
              <a:spcAft>
                <a:spcPts val="0"/>
              </a:spcAft>
              <a:buSzPts val="1665"/>
              <a:buChar char="●"/>
            </a:pPr>
            <a:r>
              <a:rPr lang="en">
                <a:solidFill>
                  <a:schemeClr val="dk1"/>
                </a:solidFill>
              </a:rPr>
              <a:t>Understands the </a:t>
            </a:r>
            <a:r>
              <a:rPr lang="en" b="1">
                <a:solidFill>
                  <a:srgbClr val="CC0000"/>
                </a:solidFill>
              </a:rPr>
              <a:t>rules</a:t>
            </a:r>
            <a:r>
              <a:rPr lang="en">
                <a:solidFill>
                  <a:schemeClr val="dk1"/>
                </a:solidFill>
              </a:rPr>
              <a:t> to reverse the encoding.</a:t>
            </a:r>
            <a:endParaRPr>
              <a:solidFill>
                <a:schemeClr val="dk1"/>
              </a:solidFill>
            </a:endParaRPr>
          </a:p>
          <a:p>
            <a:pPr marL="457200" lvl="0" indent="-334327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65"/>
              <a:buChar char="●"/>
            </a:pPr>
            <a:r>
              <a:rPr lang="en">
                <a:solidFill>
                  <a:schemeClr val="dk1"/>
                </a:solidFill>
              </a:rPr>
              <a:t>Enables understanding of the hidden message.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13" name="Google Shape;113;g2791db8aecc_0_16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648</Words>
  <Application>Microsoft Office PowerPoint</Application>
  <PresentationFormat>On-screen Show (16:9)</PresentationFormat>
  <Paragraphs>116</Paragraphs>
  <Slides>30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2" baseType="lpstr">
      <vt:lpstr>Arial</vt:lpstr>
      <vt:lpstr>Simple Light</vt:lpstr>
      <vt:lpstr>Hope to Skills</vt:lpstr>
      <vt:lpstr>Agenda</vt:lpstr>
      <vt:lpstr>Previously </vt:lpstr>
      <vt:lpstr>Application of CNN </vt:lpstr>
      <vt:lpstr>Image Segmentation</vt:lpstr>
      <vt:lpstr>Object Detection</vt:lpstr>
      <vt:lpstr>Gesture Recognition </vt:lpstr>
      <vt:lpstr>Face Detection</vt:lpstr>
      <vt:lpstr>Encoders &amp; Decoders in Deep Learning</vt:lpstr>
      <vt:lpstr>What Are Autoencoders?</vt:lpstr>
      <vt:lpstr>Anatomy of an Autoencoder</vt:lpstr>
      <vt:lpstr>Anatomy of an Autoencoder</vt:lpstr>
      <vt:lpstr>Encoder</vt:lpstr>
      <vt:lpstr>How Does the Encoder Work?</vt:lpstr>
      <vt:lpstr>Encoding Process</vt:lpstr>
      <vt:lpstr>Why is it Important?</vt:lpstr>
      <vt:lpstr>What is a Decoder?</vt:lpstr>
      <vt:lpstr> How Does the Decoder Work?</vt:lpstr>
      <vt:lpstr> Decoding Process</vt:lpstr>
      <vt:lpstr>Recreating Original Data</vt:lpstr>
      <vt:lpstr>Why is it Important?</vt:lpstr>
      <vt:lpstr>Simple/Vanilla Auto-encoder</vt:lpstr>
      <vt:lpstr>Types of Auto-Encoders</vt:lpstr>
      <vt:lpstr>Denoising Autoencoder</vt:lpstr>
      <vt:lpstr>Input Image</vt:lpstr>
      <vt:lpstr>Output Image</vt:lpstr>
      <vt:lpstr>Denoising Autoencoder</vt:lpstr>
      <vt:lpstr>Denoising Autoencoder</vt:lpstr>
      <vt:lpstr>Denoising Autoencoder</vt:lpstr>
      <vt:lpstr>Quiz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Hope to Skills</dc:title>
  <cp:lastModifiedBy>Muhammad Haris Tariq</cp:lastModifiedBy>
  <cp:revision>1</cp:revision>
  <dcterms:modified xsi:type="dcterms:W3CDTF">2023-08-31T12:19:22Z</dcterms:modified>
</cp:coreProperties>
</file>